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handoutMasterIdLst>
    <p:handoutMasterId r:id="rId5"/>
  </p:handoutMasterIdLst>
  <p:sldIdLst>
    <p:sldId id="273" r:id="rId2"/>
    <p:sldId id="275" r:id="rId3"/>
  </p:sldIdLst>
  <p:sldSz cx="10799763" cy="6840538"/>
  <p:notesSz cx="6807200" cy="9939338"/>
  <p:embeddedFontLst>
    <p:embeddedFont>
      <p:font typeface="Candara" panose="020E0502030303020204" pitchFamily="34" charset="0"/>
      <p:regular r:id="rId6"/>
      <p:bold r:id="rId7"/>
      <p:italic r:id="rId8"/>
      <p:boldItalic r:id="rId9"/>
    </p:embeddedFont>
    <p:embeddedFont>
      <p:font typeface="MoolBoran" panose="020B0604020202020204" charset="0"/>
      <p:regular r:id="rId10"/>
    </p:embeddedFont>
    <p:embeddedFont>
      <p:font typeface="MS Mincho" panose="020B0604020202020204" charset="-128"/>
      <p:regular r:id="rId11"/>
    </p:embeddedFont>
    <p:embeddedFont>
      <p:font typeface="Arial Black" panose="020B0A04020102020204" pitchFamily="34" charset="0"/>
      <p:bold r:id="rId12"/>
    </p:embeddedFont>
    <p:embeddedFont>
      <p:font typeface="Roboto Slab" panose="020B0604020202020204" charset="0"/>
      <p:regular r:id="rId13"/>
      <p:bold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728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728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728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728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728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728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728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728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728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55" userDrawn="1">
          <p15:clr>
            <a:srgbClr val="A4A3A4"/>
          </p15:clr>
        </p15:guide>
        <p15:guide id="2" pos="340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31">
          <p15:clr>
            <a:srgbClr val="A4A3A4"/>
          </p15:clr>
        </p15:guide>
        <p15:guide id="4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C50C"/>
    <a:srgbClr val="04617B"/>
    <a:srgbClr val="004E6D"/>
    <a:srgbClr val="264C6A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584655A-0368-4C21-BD2C-1FF8D7D6710F}">
  <a:tblStyle styleId="{B584655A-0368-4C21-BD2C-1FF8D7D6710F}" styleName="Table_0">
    <a:wholeTbl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19" autoAdjust="0"/>
  </p:normalViewPr>
  <p:slideViewPr>
    <p:cSldViewPr>
      <p:cViewPr varScale="1">
        <p:scale>
          <a:sx n="67" d="100"/>
          <a:sy n="67" d="100"/>
        </p:scale>
        <p:origin x="1128" y="60"/>
      </p:cViewPr>
      <p:guideLst>
        <p:guide orient="horz" pos="2155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2904" y="90"/>
      </p:cViewPr>
      <p:guideLst>
        <p:guide orient="horz" pos="2880"/>
        <p:guide pos="2160"/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handoutMaster" Target="handoutMasters/handoutMaster1.xml"/><Relationship Id="rId15" Type="http://schemas.openxmlformats.org/officeDocument/2006/relationships/presProps" Target="presProps.xml"/><Relationship Id="rId10" Type="http://schemas.openxmlformats.org/officeDocument/2006/relationships/font" Target="fonts/font5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4.fntdata"/><Relationship Id="rId14" Type="http://schemas.openxmlformats.org/officeDocument/2006/relationships/font" Target="fonts/font9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473184-623E-4539-8308-6E232860735D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8AD58C-966F-4611-B156-B70A2A702E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3988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463550" y="746125"/>
            <a:ext cx="5880100" cy="37258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0721" y="4721186"/>
            <a:ext cx="5445759" cy="447270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4752149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1128808" rtl="0" eaLnBrk="1" latinLnBrk="0" hangingPunct="1">
      <a:defRPr sz="1482" kern="1200">
        <a:solidFill>
          <a:schemeClr val="tx1"/>
        </a:solidFill>
        <a:latin typeface="+mn-lt"/>
        <a:ea typeface="+mn-ea"/>
        <a:cs typeface="+mn-cs"/>
      </a:defRPr>
    </a:lvl1pPr>
    <a:lvl2pPr marL="564404" algn="l" defTabSz="1128808" rtl="0" eaLnBrk="1" latinLnBrk="0" hangingPunct="1">
      <a:defRPr sz="1482" kern="1200">
        <a:solidFill>
          <a:schemeClr val="tx1"/>
        </a:solidFill>
        <a:latin typeface="+mn-lt"/>
        <a:ea typeface="+mn-ea"/>
        <a:cs typeface="+mn-cs"/>
      </a:defRPr>
    </a:lvl2pPr>
    <a:lvl3pPr marL="1128808" algn="l" defTabSz="1128808" rtl="0" eaLnBrk="1" latinLnBrk="0" hangingPunct="1">
      <a:defRPr sz="1482" kern="1200">
        <a:solidFill>
          <a:schemeClr val="tx1"/>
        </a:solidFill>
        <a:latin typeface="+mn-lt"/>
        <a:ea typeface="+mn-ea"/>
        <a:cs typeface="+mn-cs"/>
      </a:defRPr>
    </a:lvl3pPr>
    <a:lvl4pPr marL="1693212" algn="l" defTabSz="1128808" rtl="0" eaLnBrk="1" latinLnBrk="0" hangingPunct="1">
      <a:defRPr sz="1482" kern="1200">
        <a:solidFill>
          <a:schemeClr val="tx1"/>
        </a:solidFill>
        <a:latin typeface="+mn-lt"/>
        <a:ea typeface="+mn-ea"/>
        <a:cs typeface="+mn-cs"/>
      </a:defRPr>
    </a:lvl4pPr>
    <a:lvl5pPr marL="2257615" algn="l" defTabSz="1128808" rtl="0" eaLnBrk="1" latinLnBrk="0" hangingPunct="1">
      <a:defRPr sz="1482" kern="1200">
        <a:solidFill>
          <a:schemeClr val="tx1"/>
        </a:solidFill>
        <a:latin typeface="+mn-lt"/>
        <a:ea typeface="+mn-ea"/>
        <a:cs typeface="+mn-cs"/>
      </a:defRPr>
    </a:lvl5pPr>
    <a:lvl6pPr marL="2822022" algn="l" defTabSz="1128808" rtl="0" eaLnBrk="1" latinLnBrk="0" hangingPunct="1">
      <a:defRPr sz="1482" kern="1200">
        <a:solidFill>
          <a:schemeClr val="tx1"/>
        </a:solidFill>
        <a:latin typeface="+mn-lt"/>
        <a:ea typeface="+mn-ea"/>
        <a:cs typeface="+mn-cs"/>
      </a:defRPr>
    </a:lvl6pPr>
    <a:lvl7pPr marL="3386425" algn="l" defTabSz="1128808" rtl="0" eaLnBrk="1" latinLnBrk="0" hangingPunct="1">
      <a:defRPr sz="1482" kern="1200">
        <a:solidFill>
          <a:schemeClr val="tx1"/>
        </a:solidFill>
        <a:latin typeface="+mn-lt"/>
        <a:ea typeface="+mn-ea"/>
        <a:cs typeface="+mn-cs"/>
      </a:defRPr>
    </a:lvl7pPr>
    <a:lvl8pPr marL="3950829" algn="l" defTabSz="1128808" rtl="0" eaLnBrk="1" latinLnBrk="0" hangingPunct="1">
      <a:defRPr sz="1482" kern="1200">
        <a:solidFill>
          <a:schemeClr val="tx1"/>
        </a:solidFill>
        <a:latin typeface="+mn-lt"/>
        <a:ea typeface="+mn-ea"/>
        <a:cs typeface="+mn-cs"/>
      </a:defRPr>
    </a:lvl8pPr>
    <a:lvl9pPr marL="4515233" algn="l" defTabSz="1128808" rtl="0" eaLnBrk="1" latinLnBrk="0" hangingPunct="1">
      <a:defRPr sz="148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6"/>
          <p:cNvSpPr txBox="1">
            <a:spLocks noGrp="1"/>
          </p:cNvSpPr>
          <p:nvPr userDrawn="1">
            <p:ph type="ctrTitle"/>
          </p:nvPr>
        </p:nvSpPr>
        <p:spPr>
          <a:xfrm>
            <a:off x="1752729" y="3132972"/>
            <a:ext cx="7294297" cy="1255163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rgbClr val="114454"/>
              </a:buClr>
              <a:buSzPct val="100000"/>
              <a:defRPr sz="3600" b="1">
                <a:solidFill>
                  <a:srgbClr val="002060"/>
                </a:solidFill>
                <a:latin typeface="Candara" panose="020E0502030303020204" pitchFamily="34" charset="0"/>
              </a:defRPr>
            </a:lvl1pPr>
            <a:lvl2pPr lvl="1" rtl="0">
              <a:spcBef>
                <a:spcPts val="0"/>
              </a:spcBef>
              <a:buClr>
                <a:srgbClr val="114454"/>
              </a:buClr>
              <a:buSzPct val="100000"/>
              <a:defRPr sz="4800">
                <a:solidFill>
                  <a:srgbClr val="114454"/>
                </a:solidFill>
              </a:defRPr>
            </a:lvl2pPr>
            <a:lvl3pPr lvl="2" rtl="0">
              <a:spcBef>
                <a:spcPts val="0"/>
              </a:spcBef>
              <a:buClr>
                <a:srgbClr val="114454"/>
              </a:buClr>
              <a:buSzPct val="100000"/>
              <a:defRPr sz="4800">
                <a:solidFill>
                  <a:srgbClr val="114454"/>
                </a:solidFill>
              </a:defRPr>
            </a:lvl3pPr>
            <a:lvl4pPr lvl="3" rtl="0">
              <a:spcBef>
                <a:spcPts val="0"/>
              </a:spcBef>
              <a:buClr>
                <a:srgbClr val="114454"/>
              </a:buClr>
              <a:buSzPct val="100000"/>
              <a:defRPr sz="4800">
                <a:solidFill>
                  <a:srgbClr val="114454"/>
                </a:solidFill>
              </a:defRPr>
            </a:lvl4pPr>
            <a:lvl5pPr lvl="4" rtl="0">
              <a:spcBef>
                <a:spcPts val="0"/>
              </a:spcBef>
              <a:buClr>
                <a:srgbClr val="114454"/>
              </a:buClr>
              <a:buSzPct val="100000"/>
              <a:defRPr sz="4800">
                <a:solidFill>
                  <a:srgbClr val="114454"/>
                </a:solidFill>
              </a:defRPr>
            </a:lvl5pPr>
            <a:lvl6pPr lvl="5" rtl="0">
              <a:spcBef>
                <a:spcPts val="0"/>
              </a:spcBef>
              <a:buClr>
                <a:srgbClr val="114454"/>
              </a:buClr>
              <a:buSzPct val="100000"/>
              <a:defRPr sz="4800">
                <a:solidFill>
                  <a:srgbClr val="114454"/>
                </a:solidFill>
              </a:defRPr>
            </a:lvl6pPr>
            <a:lvl7pPr lvl="6" rtl="0">
              <a:spcBef>
                <a:spcPts val="0"/>
              </a:spcBef>
              <a:buClr>
                <a:srgbClr val="114454"/>
              </a:buClr>
              <a:buSzPct val="100000"/>
              <a:defRPr sz="4800">
                <a:solidFill>
                  <a:srgbClr val="114454"/>
                </a:solidFill>
              </a:defRPr>
            </a:lvl7pPr>
            <a:lvl8pPr lvl="7" rtl="0">
              <a:spcBef>
                <a:spcPts val="0"/>
              </a:spcBef>
              <a:buClr>
                <a:srgbClr val="114454"/>
              </a:buClr>
              <a:buSzPct val="100000"/>
              <a:defRPr sz="4800">
                <a:solidFill>
                  <a:srgbClr val="114454"/>
                </a:solidFill>
              </a:defRPr>
            </a:lvl8pPr>
            <a:lvl9pPr lvl="8" rtl="0">
              <a:spcBef>
                <a:spcPts val="0"/>
              </a:spcBef>
              <a:buClr>
                <a:srgbClr val="114454"/>
              </a:buClr>
              <a:buSzPct val="100000"/>
              <a:defRPr sz="4800">
                <a:solidFill>
                  <a:srgbClr val="114454"/>
                </a:solidFill>
              </a:defRPr>
            </a:lvl9pPr>
          </a:lstStyle>
          <a:p>
            <a:endParaRPr dirty="0"/>
          </a:p>
        </p:txBody>
      </p:sp>
      <p:sp>
        <p:nvSpPr>
          <p:cNvPr id="21" name="Shape 47"/>
          <p:cNvSpPr txBox="1">
            <a:spLocks/>
          </p:cNvSpPr>
          <p:nvPr userDrawn="1"/>
        </p:nvSpPr>
        <p:spPr>
          <a:xfrm>
            <a:off x="126972" y="422017"/>
            <a:ext cx="10375727" cy="45022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Roboto Slab"/>
              <a:buNone/>
              <a:defRPr sz="1800" b="1" i="0" u="none" strike="noStrike" cap="none">
                <a:solidFill>
                  <a:schemeClr val="tx2">
                    <a:lumMod val="10000"/>
                  </a:schemeClr>
                </a:solidFill>
                <a:latin typeface="+mn-lt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СОЦИАЛЬНО</a:t>
            </a:r>
            <a:r>
              <a:rPr lang="ru-RU" sz="1600" b="1" baseline="0" dirty="0" smtClean="0">
                <a:solidFill>
                  <a:srgbClr val="00206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-ПРЕДПРИНИМАТЕЛЬСКАЯ КОРПОРАЦИЯ «ОРАЛ»</a:t>
            </a:r>
            <a:endParaRPr lang="ru-RU" sz="1600" b="1" dirty="0">
              <a:solidFill>
                <a:srgbClr val="002060"/>
              </a:solidFill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Shape 47"/>
          <p:cNvSpPr txBox="1">
            <a:spLocks/>
          </p:cNvSpPr>
          <p:nvPr userDrawn="1"/>
        </p:nvSpPr>
        <p:spPr>
          <a:xfrm>
            <a:off x="3872562" y="6036803"/>
            <a:ext cx="3054639" cy="45022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Roboto Slab"/>
              <a:buNone/>
              <a:defRPr sz="1800" b="1" i="0" u="none" strike="noStrike" cap="none">
                <a:solidFill>
                  <a:schemeClr val="tx2">
                    <a:lumMod val="10000"/>
                  </a:schemeClr>
                </a:solidFill>
                <a:latin typeface="+mn-lt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УРАЛЬСК 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  <a:endParaRPr lang="ru-RU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91" y="-349221"/>
            <a:ext cx="1769660" cy="1992707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2041" y="174706"/>
            <a:ext cx="841895" cy="944847"/>
          </a:xfrm>
          <a:prstGeom prst="rect">
            <a:avLst/>
          </a:prstGeom>
        </p:spPr>
      </p:pic>
      <p:cxnSp>
        <p:nvCxnSpPr>
          <p:cNvPr id="28" name="Прямая соединительная линия 27"/>
          <p:cNvCxnSpPr/>
          <p:nvPr userDrawn="1"/>
        </p:nvCxnSpPr>
        <p:spPr>
          <a:xfrm>
            <a:off x="0" y="1313413"/>
            <a:ext cx="10799763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38521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дел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6"/>
          <p:cNvSpPr txBox="1">
            <a:spLocks noGrp="1"/>
          </p:cNvSpPr>
          <p:nvPr>
            <p:ph type="ctrTitle"/>
          </p:nvPr>
        </p:nvSpPr>
        <p:spPr>
          <a:xfrm>
            <a:off x="727689" y="259985"/>
            <a:ext cx="9610306" cy="941632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rgbClr val="114454"/>
              </a:buClr>
              <a:buSzPct val="100000"/>
              <a:defRPr sz="3600" b="1">
                <a:solidFill>
                  <a:srgbClr val="002060"/>
                </a:solidFill>
                <a:latin typeface="Candara" panose="020E0502030303020204" pitchFamily="34" charset="0"/>
              </a:defRPr>
            </a:lvl1pPr>
            <a:lvl2pPr lvl="1" rtl="0">
              <a:spcBef>
                <a:spcPts val="0"/>
              </a:spcBef>
              <a:buClr>
                <a:srgbClr val="114454"/>
              </a:buClr>
              <a:buSzPct val="100000"/>
              <a:defRPr sz="4800">
                <a:solidFill>
                  <a:srgbClr val="114454"/>
                </a:solidFill>
              </a:defRPr>
            </a:lvl2pPr>
            <a:lvl3pPr lvl="2" rtl="0">
              <a:spcBef>
                <a:spcPts val="0"/>
              </a:spcBef>
              <a:buClr>
                <a:srgbClr val="114454"/>
              </a:buClr>
              <a:buSzPct val="100000"/>
              <a:defRPr sz="4800">
                <a:solidFill>
                  <a:srgbClr val="114454"/>
                </a:solidFill>
              </a:defRPr>
            </a:lvl3pPr>
            <a:lvl4pPr lvl="3" rtl="0">
              <a:spcBef>
                <a:spcPts val="0"/>
              </a:spcBef>
              <a:buClr>
                <a:srgbClr val="114454"/>
              </a:buClr>
              <a:buSzPct val="100000"/>
              <a:defRPr sz="4800">
                <a:solidFill>
                  <a:srgbClr val="114454"/>
                </a:solidFill>
              </a:defRPr>
            </a:lvl4pPr>
            <a:lvl5pPr lvl="4" rtl="0">
              <a:spcBef>
                <a:spcPts val="0"/>
              </a:spcBef>
              <a:buClr>
                <a:srgbClr val="114454"/>
              </a:buClr>
              <a:buSzPct val="100000"/>
              <a:defRPr sz="4800">
                <a:solidFill>
                  <a:srgbClr val="114454"/>
                </a:solidFill>
              </a:defRPr>
            </a:lvl5pPr>
            <a:lvl6pPr lvl="5" rtl="0">
              <a:spcBef>
                <a:spcPts val="0"/>
              </a:spcBef>
              <a:buClr>
                <a:srgbClr val="114454"/>
              </a:buClr>
              <a:buSzPct val="100000"/>
              <a:defRPr sz="4800">
                <a:solidFill>
                  <a:srgbClr val="114454"/>
                </a:solidFill>
              </a:defRPr>
            </a:lvl6pPr>
            <a:lvl7pPr lvl="6" rtl="0">
              <a:spcBef>
                <a:spcPts val="0"/>
              </a:spcBef>
              <a:buClr>
                <a:srgbClr val="114454"/>
              </a:buClr>
              <a:buSzPct val="100000"/>
              <a:defRPr sz="4800">
                <a:solidFill>
                  <a:srgbClr val="114454"/>
                </a:solidFill>
              </a:defRPr>
            </a:lvl7pPr>
            <a:lvl8pPr lvl="7" rtl="0">
              <a:spcBef>
                <a:spcPts val="0"/>
              </a:spcBef>
              <a:buClr>
                <a:srgbClr val="114454"/>
              </a:buClr>
              <a:buSzPct val="100000"/>
              <a:defRPr sz="4800">
                <a:solidFill>
                  <a:srgbClr val="114454"/>
                </a:solidFill>
              </a:defRPr>
            </a:lvl8pPr>
            <a:lvl9pPr lvl="8" rtl="0">
              <a:spcBef>
                <a:spcPts val="0"/>
              </a:spcBef>
              <a:buClr>
                <a:srgbClr val="114454"/>
              </a:buClr>
              <a:buSzPct val="100000"/>
              <a:defRPr sz="4800">
                <a:solidFill>
                  <a:srgbClr val="114454"/>
                </a:solidFill>
              </a:defRPr>
            </a:lvl9pPr>
          </a:lstStyle>
          <a:p>
            <a:endParaRPr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722299" y="1696477"/>
            <a:ext cx="9610306" cy="459677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5078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113" y="355752"/>
            <a:ext cx="9314796" cy="574597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0"/>
          </p:nvPr>
        </p:nvSpPr>
        <p:spPr>
          <a:xfrm>
            <a:off x="553113" y="1313415"/>
            <a:ext cx="9314796" cy="507531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57191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 userDrawn="1"/>
        </p:nvGrpSpPr>
        <p:grpSpPr>
          <a:xfrm>
            <a:off x="3273707" y="3132971"/>
            <a:ext cx="4342750" cy="1035720"/>
            <a:chOff x="2410566" y="3075806"/>
            <a:chExt cx="4967538" cy="778773"/>
          </a:xfrm>
        </p:grpSpPr>
        <p:sp>
          <p:nvSpPr>
            <p:cNvPr id="13" name="Shape 47"/>
            <p:cNvSpPr txBox="1">
              <a:spLocks/>
            </p:cNvSpPr>
            <p:nvPr userDrawn="1"/>
          </p:nvSpPr>
          <p:spPr>
            <a:xfrm>
              <a:off x="2410566" y="3075806"/>
              <a:ext cx="2723913" cy="778773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ctr" anchorCtr="0"/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ct val="100000"/>
                <a:buFont typeface="Roboto Slab"/>
                <a:buNone/>
                <a:defRPr sz="1800" b="1" i="0" u="none" strike="noStrike" cap="none">
                  <a:solidFill>
                    <a:schemeClr val="tx2">
                      <a:lumMod val="10000"/>
                    </a:schemeClr>
                  </a:solidFill>
                  <a:latin typeface="+mn-lt"/>
                  <a:ea typeface="Roboto Slab"/>
                  <a:cs typeface="Roboto Slab"/>
                  <a:sym typeface="Roboto Slab"/>
                </a:defRPr>
              </a:lvl1pPr>
              <a:lvl2pPr lvl="1">
                <a:spcBef>
                  <a:spcPts val="0"/>
                </a:spcBef>
                <a:buClr>
                  <a:srgbClr val="FFFFFF"/>
                </a:buClr>
                <a:buSzPct val="100000"/>
                <a:buFont typeface="Roboto Slab"/>
                <a:buNone/>
                <a:defRPr sz="1800" b="1">
                  <a:solidFill>
                    <a:srgbClr val="FFFFFF"/>
                  </a:solidFill>
                  <a:latin typeface="Roboto Slab"/>
                  <a:ea typeface="Roboto Slab"/>
                  <a:cs typeface="Roboto Slab"/>
                  <a:sym typeface="Roboto Slab"/>
                </a:defRPr>
              </a:lvl2pPr>
              <a:lvl3pPr lvl="2">
                <a:spcBef>
                  <a:spcPts val="0"/>
                </a:spcBef>
                <a:buClr>
                  <a:srgbClr val="FFFFFF"/>
                </a:buClr>
                <a:buSzPct val="100000"/>
                <a:buFont typeface="Roboto Slab"/>
                <a:buNone/>
                <a:defRPr sz="1800" b="1">
                  <a:solidFill>
                    <a:srgbClr val="FFFFFF"/>
                  </a:solidFill>
                  <a:latin typeface="Roboto Slab"/>
                  <a:ea typeface="Roboto Slab"/>
                  <a:cs typeface="Roboto Slab"/>
                  <a:sym typeface="Roboto Slab"/>
                </a:defRPr>
              </a:lvl3pPr>
              <a:lvl4pPr lvl="3">
                <a:spcBef>
                  <a:spcPts val="0"/>
                </a:spcBef>
                <a:buClr>
                  <a:srgbClr val="FFFFFF"/>
                </a:buClr>
                <a:buSzPct val="100000"/>
                <a:buFont typeface="Roboto Slab"/>
                <a:buNone/>
                <a:defRPr sz="1800" b="1">
                  <a:solidFill>
                    <a:srgbClr val="FFFFFF"/>
                  </a:solidFill>
                  <a:latin typeface="Roboto Slab"/>
                  <a:ea typeface="Roboto Slab"/>
                  <a:cs typeface="Roboto Slab"/>
                  <a:sym typeface="Roboto Slab"/>
                </a:defRPr>
              </a:lvl4pPr>
              <a:lvl5pPr lvl="4">
                <a:spcBef>
                  <a:spcPts val="0"/>
                </a:spcBef>
                <a:buClr>
                  <a:srgbClr val="FFFFFF"/>
                </a:buClr>
                <a:buSzPct val="100000"/>
                <a:buFont typeface="Roboto Slab"/>
                <a:buNone/>
                <a:defRPr sz="1800" b="1">
                  <a:solidFill>
                    <a:srgbClr val="FFFFFF"/>
                  </a:solidFill>
                  <a:latin typeface="Roboto Slab"/>
                  <a:ea typeface="Roboto Slab"/>
                  <a:cs typeface="Roboto Slab"/>
                  <a:sym typeface="Roboto Slab"/>
                </a:defRPr>
              </a:lvl5pPr>
              <a:lvl6pPr lvl="5">
                <a:spcBef>
                  <a:spcPts val="0"/>
                </a:spcBef>
                <a:buClr>
                  <a:srgbClr val="FFFFFF"/>
                </a:buClr>
                <a:buSzPct val="100000"/>
                <a:buFont typeface="Roboto Slab"/>
                <a:buNone/>
                <a:defRPr sz="1800" b="1">
                  <a:solidFill>
                    <a:srgbClr val="FFFFFF"/>
                  </a:solidFill>
                  <a:latin typeface="Roboto Slab"/>
                  <a:ea typeface="Roboto Slab"/>
                  <a:cs typeface="Roboto Slab"/>
                  <a:sym typeface="Roboto Slab"/>
                </a:defRPr>
              </a:lvl6pPr>
              <a:lvl7pPr lvl="6">
                <a:spcBef>
                  <a:spcPts val="0"/>
                </a:spcBef>
                <a:buClr>
                  <a:srgbClr val="FFFFFF"/>
                </a:buClr>
                <a:buSzPct val="100000"/>
                <a:buFont typeface="Roboto Slab"/>
                <a:buNone/>
                <a:defRPr sz="1800" b="1">
                  <a:solidFill>
                    <a:srgbClr val="FFFFFF"/>
                  </a:solidFill>
                  <a:latin typeface="Roboto Slab"/>
                  <a:ea typeface="Roboto Slab"/>
                  <a:cs typeface="Roboto Slab"/>
                  <a:sym typeface="Roboto Slab"/>
                </a:defRPr>
              </a:lvl7pPr>
              <a:lvl8pPr lvl="7">
                <a:spcBef>
                  <a:spcPts val="0"/>
                </a:spcBef>
                <a:buClr>
                  <a:srgbClr val="FFFFFF"/>
                </a:buClr>
                <a:buSzPct val="100000"/>
                <a:buFont typeface="Roboto Slab"/>
                <a:buNone/>
                <a:defRPr sz="1800" b="1">
                  <a:solidFill>
                    <a:srgbClr val="FFFFFF"/>
                  </a:solidFill>
                  <a:latin typeface="Roboto Slab"/>
                  <a:ea typeface="Roboto Slab"/>
                  <a:cs typeface="Roboto Slab"/>
                  <a:sym typeface="Roboto Slab"/>
                </a:defRPr>
              </a:lvl8pPr>
              <a:lvl9pPr lvl="8">
                <a:spcBef>
                  <a:spcPts val="0"/>
                </a:spcBef>
                <a:buClr>
                  <a:srgbClr val="FFFFFF"/>
                </a:buClr>
                <a:buSzPct val="100000"/>
                <a:buFont typeface="Roboto Slab"/>
                <a:buNone/>
                <a:defRPr sz="1800" b="1">
                  <a:solidFill>
                    <a:srgbClr val="FFFFFF"/>
                  </a:solidFill>
                  <a:latin typeface="Roboto Slab"/>
                  <a:ea typeface="Roboto Slab"/>
                  <a:cs typeface="Roboto Slab"/>
                  <a:sym typeface="Roboto Slab"/>
                </a:defRPr>
              </a:lvl9pPr>
            </a:lstStyle>
            <a:p>
              <a:pPr algn="r"/>
              <a:r>
                <a:rPr lang="ru-RU" sz="1200" b="1" dirty="0" smtClean="0">
                  <a:solidFill>
                    <a:srgbClr val="002060"/>
                  </a:solidFill>
                  <a:latin typeface="Candara" panose="020E0502030303020204" pitchFamily="34" charset="0"/>
                  <a:cs typeface="Arial" panose="020B0604020202020204" pitchFamily="34" charset="0"/>
                </a:rPr>
                <a:t>СОЦИАЛЬНО</a:t>
              </a:r>
              <a:r>
                <a:rPr lang="ru-RU" sz="1200" b="1" baseline="0" dirty="0" smtClean="0">
                  <a:solidFill>
                    <a:srgbClr val="002060"/>
                  </a:solidFill>
                  <a:latin typeface="Candara" panose="020E0502030303020204" pitchFamily="34" charset="0"/>
                  <a:cs typeface="Arial" panose="020B0604020202020204" pitchFamily="34" charset="0"/>
                </a:rPr>
                <a:t>-ПРЕДПРИНИМАТЕЛЬСКАЯ </a:t>
              </a:r>
            </a:p>
            <a:p>
              <a:pPr algn="r"/>
              <a:r>
                <a:rPr lang="ru-RU" sz="1200" b="1" baseline="0" dirty="0" smtClean="0">
                  <a:solidFill>
                    <a:srgbClr val="002060"/>
                  </a:solidFill>
                  <a:latin typeface="Candara" panose="020E0502030303020204" pitchFamily="34" charset="0"/>
                  <a:cs typeface="Arial" panose="020B0604020202020204" pitchFamily="34" charset="0"/>
                </a:rPr>
                <a:t>КОРПОРАЦИЯ </a:t>
              </a:r>
              <a:endParaRPr lang="ru-RU" sz="1200" b="1" dirty="0">
                <a:solidFill>
                  <a:srgbClr val="002060"/>
                </a:solidFill>
                <a:latin typeface="Candara" panose="020E0502030303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" name="Прямоугольник 1"/>
            <p:cNvSpPr/>
            <p:nvPr userDrawn="1"/>
          </p:nvSpPr>
          <p:spPr>
            <a:xfrm>
              <a:off x="5368084" y="3142026"/>
              <a:ext cx="2010020" cy="4859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ru-RU" sz="3600" b="1" baseline="0" dirty="0" smtClean="0">
                  <a:solidFill>
                    <a:srgbClr val="002060"/>
                  </a:solidFill>
                  <a:latin typeface="Candara" panose="020E0502030303020204" pitchFamily="34" charset="0"/>
                  <a:cs typeface="Arial" panose="020B0604020202020204" pitchFamily="34" charset="0"/>
                </a:rPr>
                <a:t>«ОРАЛ»</a:t>
              </a:r>
              <a:endParaRPr lang="ru-RU" sz="3600" b="1" dirty="0">
                <a:solidFill>
                  <a:srgbClr val="002060"/>
                </a:solidFill>
                <a:latin typeface="Candara" panose="020E0502030303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52113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 userDrawn="1"/>
        </p:nvGrpSpPr>
        <p:grpSpPr>
          <a:xfrm>
            <a:off x="0" y="-5575"/>
            <a:ext cx="10842886" cy="6846113"/>
            <a:chOff x="0" y="-4192"/>
            <a:chExt cx="9180512" cy="5147692"/>
          </a:xfrm>
        </p:grpSpPr>
        <p:pic>
          <p:nvPicPr>
            <p:cNvPr id="11" name="Рисунок 10"/>
            <p:cNvPicPr>
              <a:picLocks noChangeAspect="1"/>
            </p:cNvPicPr>
            <p:nvPr userDrawn="1"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863" t="32202" r="32333" b="32746"/>
            <a:stretch/>
          </p:blipFill>
          <p:spPr>
            <a:xfrm>
              <a:off x="3779911" y="0"/>
              <a:ext cx="5400601" cy="5143500"/>
            </a:xfrm>
            <a:prstGeom prst="rect">
              <a:avLst/>
            </a:prstGeom>
            <a:effectLst>
              <a:outerShdw sx="1000" sy="1000" algn="ctr" rotWithShape="0">
                <a:srgbClr val="000000"/>
              </a:outerShdw>
            </a:effectLst>
          </p:spPr>
        </p:pic>
        <p:sp>
          <p:nvSpPr>
            <p:cNvPr id="13" name="Прямоугольник 12"/>
            <p:cNvSpPr/>
            <p:nvPr userDrawn="1"/>
          </p:nvSpPr>
          <p:spPr>
            <a:xfrm>
              <a:off x="0" y="-4192"/>
              <a:ext cx="9144000" cy="5147692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5000">
                  <a:srgbClr val="FFFFFF">
                    <a:alpha val="70000"/>
                  </a:srgbClr>
                </a:gs>
                <a:gs pos="50000">
                  <a:schemeClr val="bg1">
                    <a:alpha val="85000"/>
                  </a:schemeClr>
                </a:gs>
                <a:gs pos="100000">
                  <a:schemeClr val="bg1">
                    <a:alpha val="6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728"/>
            </a:p>
          </p:txBody>
        </p:sp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</p:sldLayoutIdLst>
  <p:timing>
    <p:tnLst>
      <p:par>
        <p:cTn id="1" dur="indefinite" restart="never" nodeType="tmRoot"/>
      </p:par>
    </p:tnLst>
  </p:timing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chemeClr val="bg2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FontTx/>
        <a:buNone/>
        <a:defRPr sz="2800" b="0" i="0" u="none" strike="noStrike" cap="none">
          <a:solidFill>
            <a:srgbClr val="000000"/>
          </a:solidFill>
          <a:latin typeface="+mn-lt"/>
          <a:ea typeface="MS Mincho" panose="02020609040205080304" pitchFamily="49" charset="-128"/>
          <a:cs typeface="MoolBoran" panose="020B0100010101010101" pitchFamily="34" charset="0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7942" y="1547555"/>
            <a:ext cx="187102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70C0"/>
                </a:solidFill>
                <a:latin typeface="Arial Black" panose="020B0A04020102020204" pitchFamily="34" charset="0"/>
              </a:rPr>
              <a:t>1)  </a:t>
            </a:r>
            <a:r>
              <a:rPr lang="ru-RU" sz="12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АКИМАТ </a:t>
            </a:r>
          </a:p>
          <a:p>
            <a:r>
              <a:rPr lang="ru-RU" sz="12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    </a:t>
            </a:r>
            <a:r>
              <a:rPr lang="ru-RU" sz="12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г.УРАЛЬСК</a:t>
            </a:r>
            <a:r>
              <a:rPr lang="ru-RU" sz="12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/ КСК</a:t>
            </a:r>
            <a:endParaRPr lang="ru-RU" sz="12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9290" y="1487545"/>
            <a:ext cx="16802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Заключение договора </a:t>
            </a:r>
          </a:p>
          <a:p>
            <a:r>
              <a:rPr lang="ru-RU" sz="12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с победителем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32454" y="1266167"/>
            <a:ext cx="13997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Предоставление </a:t>
            </a:r>
          </a:p>
          <a:p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земельных участков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75476" y="1189223"/>
            <a:ext cx="24226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Проведение </a:t>
            </a:r>
          </a:p>
          <a:p>
            <a:pPr algn="ctr"/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Аукциона на электронной </a:t>
            </a:r>
          </a:p>
          <a:p>
            <a:pPr algn="ctr"/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торг. </a:t>
            </a: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площадке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30353" y="3272505"/>
            <a:ext cx="240394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Заявление, фото и схема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зем.участка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827929" y="3096023"/>
            <a:ext cx="211773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Рассмотрение и направление </a:t>
            </a:r>
          </a:p>
          <a:p>
            <a:pPr algn="ctr"/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заявления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8049273" y="3959684"/>
            <a:ext cx="259273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1000" dirty="0">
                <a:cs typeface="Arial" panose="020B0604020202020204" pitchFamily="34" charset="0"/>
              </a:rPr>
              <a:t>рассмотрение и согласование: </a:t>
            </a:r>
            <a:r>
              <a:rPr lang="ru-RU" sz="1000" dirty="0"/>
              <a:t>отделы ЧС, земельных отношений, архитектуры и </a:t>
            </a:r>
            <a:r>
              <a:rPr lang="ru-RU" sz="1000" dirty="0" smtClean="0"/>
              <a:t>градостроительства, жильцами дома </a:t>
            </a:r>
            <a:r>
              <a:rPr lang="ru-RU" sz="1000" dirty="0"/>
              <a:t>и иные коммунальные организации </a:t>
            </a:r>
            <a:r>
              <a:rPr lang="ru-RU" sz="1000" dirty="0" smtClean="0"/>
              <a:t>города</a:t>
            </a:r>
            <a:endParaRPr lang="ru-RU" sz="1000" dirty="0">
              <a:cs typeface="Arial" panose="020B0604020202020204" pitchFamily="34" charset="0"/>
            </a:endParaRPr>
          </a:p>
        </p:txBody>
      </p:sp>
      <p:cxnSp>
        <p:nvCxnSpPr>
          <p:cNvPr id="12" name="Прямая со стрелкой 11"/>
          <p:cNvCxnSpPr>
            <a:stCxn id="5" idx="3"/>
            <a:endCxn id="31" idx="1"/>
          </p:cNvCxnSpPr>
          <p:nvPr/>
        </p:nvCxnSpPr>
        <p:spPr>
          <a:xfrm>
            <a:off x="1908967" y="1793777"/>
            <a:ext cx="2146883" cy="169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5375457" y="1810711"/>
            <a:ext cx="2970220" cy="6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055850" y="3640528"/>
            <a:ext cx="12218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СПК </a:t>
            </a:r>
            <a:r>
              <a:rPr lang="en-US" sz="1200" dirty="0" err="1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Aqjaiyq</a:t>
            </a:r>
            <a:endParaRPr lang="ru-RU" sz="1200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-16560" y="3640528"/>
            <a:ext cx="1459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2)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ПРЕДПР-ЛЬ</a:t>
            </a:r>
            <a:endParaRPr lang="ru-RU" sz="1200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389290" y="3620186"/>
            <a:ext cx="23006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АКИМАТ </a:t>
            </a:r>
            <a:r>
              <a:rPr lang="ru-RU" sz="1200" dirty="0" err="1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г.УРАЛЬСК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/КСК</a:t>
            </a:r>
            <a:endParaRPr lang="ru-RU" sz="1200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56947" y="1877178"/>
            <a:ext cx="265970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2 и более участника</a:t>
            </a:r>
          </a:p>
          <a:p>
            <a:pPr algn="ctr"/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(стартовая цена 30 МРП + 5 % шаг)</a:t>
            </a:r>
          </a:p>
          <a:p>
            <a:pPr algn="r"/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(ежегодная аренда – 17 000 </a:t>
            </a:r>
            <a:r>
              <a:rPr lang="ru-RU" sz="1000" dirty="0" err="1">
                <a:latin typeface="Arial" panose="020B0604020202020204" pitchFamily="34" charset="0"/>
                <a:cs typeface="Arial" panose="020B0604020202020204" pitchFamily="34" charset="0"/>
              </a:rPr>
              <a:t>тг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. за 1 </a:t>
            </a:r>
            <a:r>
              <a:rPr lang="ru-RU" sz="1000" dirty="0" err="1">
                <a:latin typeface="Arial" panose="020B0604020202020204" pitchFamily="34" charset="0"/>
                <a:cs typeface="Arial" panose="020B0604020202020204" pitchFamily="34" charset="0"/>
              </a:rPr>
              <a:t>кв.м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</p:txBody>
      </p:sp>
      <p:cxnSp>
        <p:nvCxnSpPr>
          <p:cNvPr id="20" name="Прямая со стрелкой 19"/>
          <p:cNvCxnSpPr>
            <a:stCxn id="15" idx="3"/>
            <a:endCxn id="14" idx="1"/>
          </p:cNvCxnSpPr>
          <p:nvPr/>
        </p:nvCxnSpPr>
        <p:spPr>
          <a:xfrm>
            <a:off x="1442494" y="3779028"/>
            <a:ext cx="261335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14" idx="3"/>
            <a:endCxn id="16" idx="1"/>
          </p:cNvCxnSpPr>
          <p:nvPr/>
        </p:nvCxnSpPr>
        <p:spPr>
          <a:xfrm flipV="1">
            <a:off x="5277659" y="3758686"/>
            <a:ext cx="3111631" cy="203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1813359" y="1874170"/>
            <a:ext cx="183793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1000" dirty="0">
                <a:latin typeface="Arial" panose="020B0604020202020204" pitchFamily="34" charset="0"/>
                <a:cs typeface="Arial" panose="020B0604020202020204" pitchFamily="34" charset="0"/>
              </a:rPr>
              <a:t>заключение договора купли-продажи права временного возмездного </a:t>
            </a:r>
            <a:r>
              <a:rPr lang="kk-K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землепользования/договор аренды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67666" y="5299567"/>
            <a:ext cx="1614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>
                <a:solidFill>
                  <a:srgbClr val="0070C0"/>
                </a:solidFill>
                <a:latin typeface="Arial Black" panose="020B0A04020102020204" pitchFamily="34" charset="0"/>
              </a:rPr>
              <a:t>АКИМАТ </a:t>
            </a:r>
          </a:p>
          <a:p>
            <a:r>
              <a:rPr lang="ru-RU" sz="1200" dirty="0" err="1">
                <a:solidFill>
                  <a:srgbClr val="0070C0"/>
                </a:solidFill>
                <a:latin typeface="Arial Black" panose="020B0A04020102020204" pitchFamily="34" charset="0"/>
              </a:rPr>
              <a:t>г.УРАЛЬСК</a:t>
            </a:r>
            <a:r>
              <a:rPr lang="ru-RU" sz="12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/ </a:t>
            </a:r>
            <a:r>
              <a:rPr lang="ru-RU" sz="1200" dirty="0">
                <a:solidFill>
                  <a:srgbClr val="0070C0"/>
                </a:solidFill>
                <a:latin typeface="Arial Black" panose="020B0A04020102020204" pitchFamily="34" charset="0"/>
              </a:rPr>
              <a:t>КСК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023637" y="5017619"/>
            <a:ext cx="1417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Предоставление </a:t>
            </a:r>
          </a:p>
          <a:p>
            <a:pPr algn="ctr"/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Земельных участков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1775674" y="5662162"/>
            <a:ext cx="191330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1000" dirty="0">
                <a:latin typeface="Arial" panose="020B0604020202020204" pitchFamily="34" charset="0"/>
                <a:cs typeface="Arial" panose="020B0604020202020204" pitchFamily="34" charset="0"/>
              </a:rPr>
              <a:t>заключение договора купли-продажи права временного возмездного </a:t>
            </a:r>
            <a:r>
              <a:rPr lang="kk-K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землепользования/договор аренды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Прямая со стрелкой 25"/>
          <p:cNvCxnSpPr>
            <a:stCxn id="23" idx="3"/>
            <a:endCxn id="30" idx="1"/>
          </p:cNvCxnSpPr>
          <p:nvPr/>
        </p:nvCxnSpPr>
        <p:spPr>
          <a:xfrm>
            <a:off x="1882211" y="5530400"/>
            <a:ext cx="217363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30" idx="3"/>
            <a:endCxn id="28" idx="1"/>
          </p:cNvCxnSpPr>
          <p:nvPr/>
        </p:nvCxnSpPr>
        <p:spPr>
          <a:xfrm flipV="1">
            <a:off x="5277659" y="5529407"/>
            <a:ext cx="3111631" cy="9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8389290" y="5206241"/>
            <a:ext cx="15665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>
              <a:defRPr b="1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r>
              <a:rPr lang="ru-RU" sz="1200" dirty="0"/>
              <a:t>Заключение договора </a:t>
            </a:r>
          </a:p>
          <a:p>
            <a:r>
              <a:rPr lang="ru-RU" sz="1200" dirty="0"/>
              <a:t>с победителем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730981" y="2034103"/>
            <a:ext cx="18715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Размещение объявления </a:t>
            </a:r>
          </a:p>
          <a:p>
            <a:pPr algn="ctr"/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на сайтах и </a:t>
            </a:r>
            <a:r>
              <a:rPr lang="ru-RU" sz="1000" dirty="0" err="1">
                <a:latin typeface="Arial" panose="020B0604020202020204" pitchFamily="34" charset="0"/>
                <a:cs typeface="Arial" panose="020B0604020202020204" pitchFamily="34" charset="0"/>
              </a:rPr>
              <a:t>соц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 сетях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055850" y="5391900"/>
            <a:ext cx="12218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СПК </a:t>
            </a:r>
            <a:r>
              <a:rPr lang="en-US" sz="1200" dirty="0" err="1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Aqjaiyq</a:t>
            </a:r>
            <a:endParaRPr lang="ru-RU" sz="1200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055850" y="1672211"/>
            <a:ext cx="12218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СПК </a:t>
            </a:r>
            <a:r>
              <a:rPr lang="en-US" sz="1200" dirty="0" err="1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Aqjaiyq</a:t>
            </a:r>
            <a:endParaRPr lang="ru-RU" sz="1200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818972" y="5726310"/>
            <a:ext cx="17379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Размещение объявления </a:t>
            </a:r>
          </a:p>
          <a:p>
            <a:pPr algn="ctr"/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на сайтах и </a:t>
            </a:r>
            <a:r>
              <a:rPr lang="ru-RU" sz="1000" dirty="0" err="1">
                <a:latin typeface="Arial" panose="020B0604020202020204" pitchFamily="34" charset="0"/>
                <a:cs typeface="Arial" panose="020B0604020202020204" pitchFamily="34" charset="0"/>
              </a:rPr>
              <a:t>соц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 сетях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675476" y="4891645"/>
            <a:ext cx="24226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Проведение </a:t>
            </a:r>
          </a:p>
          <a:p>
            <a:pPr algn="ctr"/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Аукциона на электронной </a:t>
            </a:r>
          </a:p>
          <a:p>
            <a:pPr algn="ctr"/>
            <a:r>
              <a:rPr lang="ru-RU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торг.площадке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556947" y="5681228"/>
            <a:ext cx="265970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2 и более участника</a:t>
            </a:r>
          </a:p>
          <a:p>
            <a:pPr algn="ctr"/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(стартовая цена 30 МРП + 5 % шаг)</a:t>
            </a:r>
          </a:p>
          <a:p>
            <a:pPr algn="ctr"/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(ежегодная аренда – 17 000 </a:t>
            </a:r>
            <a:r>
              <a:rPr lang="ru-RU" sz="1000" dirty="0" err="1">
                <a:latin typeface="Arial" panose="020B0604020202020204" pitchFamily="34" charset="0"/>
                <a:cs typeface="Arial" panose="020B0604020202020204" pitchFamily="34" charset="0"/>
              </a:rPr>
              <a:t>тг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. за 1 </a:t>
            </a:r>
            <a:r>
              <a:rPr lang="ru-RU" sz="1000" dirty="0" err="1">
                <a:latin typeface="Arial" panose="020B0604020202020204" pitchFamily="34" charset="0"/>
                <a:cs typeface="Arial" panose="020B0604020202020204" pitchFamily="34" charset="0"/>
              </a:rPr>
              <a:t>кв.м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1182875" y="205729"/>
            <a:ext cx="913290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en-US" sz="16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1. </a:t>
            </a:r>
            <a:r>
              <a:rPr lang="ru-RU" sz="16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ОФОРМЛЕНИЕ </a:t>
            </a:r>
            <a:r>
              <a:rPr lang="ru-RU" sz="1600" dirty="0">
                <a:solidFill>
                  <a:srgbClr val="0070C0"/>
                </a:solidFill>
                <a:latin typeface="Arial Black" panose="020B0A04020102020204" pitchFamily="34" charset="0"/>
              </a:rPr>
              <a:t>ЗЕМЕЛЬНОГО УЧАСТКА </a:t>
            </a:r>
          </a:p>
          <a:p>
            <a:pPr lvl="1" algn="ctr"/>
            <a:r>
              <a:rPr lang="ru-RU" sz="1600" dirty="0">
                <a:solidFill>
                  <a:srgbClr val="0070C0"/>
                </a:solidFill>
                <a:latin typeface="Arial Black" panose="020B0A04020102020204" pitchFamily="34" charset="0"/>
              </a:rPr>
              <a:t>ПУТЕМ ПРОВЕДЕНИЯ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АУКЦИОНА</a:t>
            </a:r>
            <a:r>
              <a:rPr lang="ru-RU" sz="16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(2 </a:t>
            </a:r>
            <a:r>
              <a:rPr lang="ru-RU" sz="1600" dirty="0">
                <a:solidFill>
                  <a:srgbClr val="0070C0"/>
                </a:solidFill>
                <a:latin typeface="Arial Black" panose="020B0A04020102020204" pitchFamily="34" charset="0"/>
              </a:rPr>
              <a:t>механизма)</a:t>
            </a:r>
          </a:p>
        </p:txBody>
      </p:sp>
    </p:spTree>
    <p:extLst>
      <p:ext uri="{BB962C8B-B14F-4D97-AF65-F5344CB8AC3E}">
        <p14:creationId xmlns:p14="http://schemas.microsoft.com/office/powerpoint/2010/main" val="1592807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82875" y="205729"/>
            <a:ext cx="913290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en-US" sz="16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2. </a:t>
            </a:r>
            <a:r>
              <a:rPr lang="ru-RU" sz="16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ОФОРМЛЕНИЕ </a:t>
            </a:r>
            <a:r>
              <a:rPr lang="ru-RU" sz="1600" dirty="0">
                <a:solidFill>
                  <a:srgbClr val="0070C0"/>
                </a:solidFill>
                <a:latin typeface="Arial Black" panose="020B0A04020102020204" pitchFamily="34" charset="0"/>
              </a:rPr>
              <a:t>ЗЕМЕЛЬНОГО УЧАСТКА </a:t>
            </a:r>
          </a:p>
          <a:p>
            <a:pPr lvl="1" algn="ctr"/>
            <a:r>
              <a:rPr lang="ru-RU" sz="1600" dirty="0">
                <a:solidFill>
                  <a:srgbClr val="0070C0"/>
                </a:solidFill>
                <a:latin typeface="Arial Black" panose="020B0A04020102020204" pitchFamily="34" charset="0"/>
              </a:rPr>
              <a:t>ПУТЕМ ПРОВЕДЕНИЯ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КОНКУРСА</a:t>
            </a:r>
            <a:r>
              <a:rPr lang="ru-RU" sz="16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(2 механизма</a:t>
            </a:r>
            <a:r>
              <a:rPr lang="ru-RU" sz="1600" dirty="0">
                <a:solidFill>
                  <a:srgbClr val="0070C0"/>
                </a:solidFill>
                <a:latin typeface="Arial Black" panose="020B0A04020102020204" pitchFamily="34" charset="0"/>
              </a:rPr>
              <a:t>)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772124" y="1181113"/>
            <a:ext cx="913290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ru-RU" sz="14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1. СЕТЕВОЙ ДОГОВОР</a:t>
            </a:r>
            <a:endParaRPr lang="ru-RU" sz="14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118672" y="883055"/>
            <a:ext cx="1054753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Прямоугольник 43"/>
          <p:cNvSpPr/>
          <p:nvPr/>
        </p:nvSpPr>
        <p:spPr>
          <a:xfrm>
            <a:off x="1620361" y="1556617"/>
            <a:ext cx="240394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Заявление, фото и схема </a:t>
            </a:r>
            <a:endParaRPr lang="ru-RU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НЕ МЕНЕЕ 5 ЗУ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5896543" y="1426398"/>
            <a:ext cx="211773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Рассмотрение и направление </a:t>
            </a:r>
          </a:p>
          <a:p>
            <a:pPr algn="ctr"/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заявления 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7949667" y="1027849"/>
            <a:ext cx="290762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1100" dirty="0">
                <a:cs typeface="Arial" panose="020B0604020202020204" pitchFamily="34" charset="0"/>
              </a:rPr>
              <a:t>рассмотрение и согласование: </a:t>
            </a:r>
            <a:r>
              <a:rPr lang="ru-RU" sz="1100" dirty="0"/>
              <a:t>отделы ЧС, земельных отношений, архитектуры и градостроительства и иные коммунальные организации </a:t>
            </a:r>
            <a:r>
              <a:rPr lang="ru-RU" sz="1100" dirty="0" smtClean="0"/>
              <a:t>города</a:t>
            </a:r>
            <a:endParaRPr lang="ru-RU" sz="1100" dirty="0"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071185" y="1843634"/>
            <a:ext cx="12218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СПК </a:t>
            </a:r>
            <a:r>
              <a:rPr lang="en-US" sz="1200" dirty="0" err="1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Aqjaiyq</a:t>
            </a:r>
            <a:endParaRPr lang="ru-RU" sz="1200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18672" y="1845920"/>
            <a:ext cx="11945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ПРЕДПР-ЛЬ</a:t>
            </a:r>
            <a:endParaRPr lang="ru-RU" sz="1200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8610500" y="1747579"/>
            <a:ext cx="1614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АКИМАТ </a:t>
            </a:r>
            <a:endParaRPr lang="ru-RU" sz="1200" dirty="0" smtClean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  <a:p>
            <a:r>
              <a:rPr lang="ru-RU" sz="1200" dirty="0" err="1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г.УРАЛЬСК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 / КСК</a:t>
            </a:r>
            <a:endParaRPr lang="ru-RU" sz="1200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18672" y="2518399"/>
            <a:ext cx="1614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АКИМАТ</a:t>
            </a:r>
            <a:r>
              <a:rPr lang="ru-RU" sz="1200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</a:p>
          <a:p>
            <a:r>
              <a:rPr lang="ru-RU" sz="1200" dirty="0" err="1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г.УРАЛЬСК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 / КСК</a:t>
            </a:r>
            <a:endParaRPr lang="ru-RU" sz="1200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113645" y="2341609"/>
            <a:ext cx="1417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Предоставление </a:t>
            </a:r>
          </a:p>
          <a:p>
            <a:pPr algn="ctr"/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Земельных участков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1865682" y="2804544"/>
            <a:ext cx="191330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1000" dirty="0">
                <a:latin typeface="Arial" panose="020B0604020202020204" pitchFamily="34" charset="0"/>
                <a:cs typeface="Arial" panose="020B0604020202020204" pitchFamily="34" charset="0"/>
              </a:rPr>
              <a:t>заключение договора купли-продажи права временного возмездного землепользования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8610500" y="2424770"/>
            <a:ext cx="19185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Заключение договора 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с предпринимателем</a:t>
            </a:r>
            <a:endParaRPr lang="ru-RU" sz="1200" b="1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071185" y="2604124"/>
            <a:ext cx="12218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СПК </a:t>
            </a:r>
            <a:r>
              <a:rPr lang="en-US" sz="1200" dirty="0" err="1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Aqjaiyq</a:t>
            </a:r>
            <a:endParaRPr lang="ru-RU" sz="1200" dirty="0" smtClean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774640" y="2340230"/>
            <a:ext cx="2361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Передача ЗУ сроком на 7лет после </a:t>
            </a:r>
          </a:p>
          <a:p>
            <a:pPr algn="ctr"/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оложительного решении Комиссии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Прямая со стрелкой 17"/>
          <p:cNvCxnSpPr>
            <a:stCxn id="52" idx="3"/>
            <a:endCxn id="58" idx="1"/>
          </p:cNvCxnSpPr>
          <p:nvPr/>
        </p:nvCxnSpPr>
        <p:spPr>
          <a:xfrm flipV="1">
            <a:off x="1733217" y="2742624"/>
            <a:ext cx="2337968" cy="66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 стрелкой 84"/>
          <p:cNvCxnSpPr>
            <a:stCxn id="58" idx="3"/>
            <a:endCxn id="57" idx="1"/>
          </p:cNvCxnSpPr>
          <p:nvPr/>
        </p:nvCxnSpPr>
        <p:spPr>
          <a:xfrm>
            <a:off x="5292994" y="2742624"/>
            <a:ext cx="3317506" cy="53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-97099" y="4946846"/>
            <a:ext cx="1824825" cy="30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НПП</a:t>
            </a:r>
            <a:r>
              <a:rPr lang="ru-RU" sz="12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ru-RU" sz="12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«АТАМЕКЕН»</a:t>
            </a:r>
          </a:p>
        </p:txBody>
      </p:sp>
      <p:sp>
        <p:nvSpPr>
          <p:cNvPr id="94" name="Прямоугольник 93"/>
          <p:cNvSpPr/>
          <p:nvPr/>
        </p:nvSpPr>
        <p:spPr>
          <a:xfrm>
            <a:off x="170537" y="5121040"/>
            <a:ext cx="1316405" cy="4401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dirty="0"/>
              <a:t>проводит отбор </a:t>
            </a:r>
            <a:r>
              <a:rPr lang="ru-RU" sz="1000" dirty="0" smtClean="0"/>
              <a:t>кандидатов 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7" name="Прямая соединительная линия 96"/>
          <p:cNvCxnSpPr/>
          <p:nvPr/>
        </p:nvCxnSpPr>
        <p:spPr>
          <a:xfrm>
            <a:off x="119656" y="3508890"/>
            <a:ext cx="1054753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Прямоугольник 97"/>
          <p:cNvSpPr/>
          <p:nvPr/>
        </p:nvSpPr>
        <p:spPr>
          <a:xfrm>
            <a:off x="1085403" y="3531647"/>
            <a:ext cx="913290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ru-RU" sz="14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2. КВОТА НПП «АТАМЕКЕН</a:t>
            </a:r>
            <a:r>
              <a:rPr lang="ru-RU" sz="1400" dirty="0">
                <a:solidFill>
                  <a:srgbClr val="0070C0"/>
                </a:solidFill>
                <a:latin typeface="Arial Black" panose="020B0A04020102020204" pitchFamily="34" charset="0"/>
              </a:rPr>
              <a:t>» </a:t>
            </a:r>
            <a:endParaRPr lang="ru-RU" sz="1400" dirty="0" smtClean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pPr lvl="1" algn="ctr"/>
            <a:r>
              <a:rPr lang="ru-RU" sz="14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для предпринимателей из социально-уязвимых слоев </a:t>
            </a:r>
            <a:r>
              <a:rPr lang="ru-RU" sz="1400" dirty="0">
                <a:solidFill>
                  <a:srgbClr val="0070C0"/>
                </a:solidFill>
                <a:latin typeface="Arial Black" panose="020B0A04020102020204" pitchFamily="34" charset="0"/>
              </a:rPr>
              <a:t>населения </a:t>
            </a:r>
            <a:endParaRPr lang="ru-RU" sz="1400" dirty="0" smtClean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pPr lvl="1" algn="ctr"/>
            <a:r>
              <a:rPr lang="ru-RU" sz="14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(не более </a:t>
            </a:r>
            <a:r>
              <a:rPr lang="ru-RU" sz="1400" dirty="0">
                <a:solidFill>
                  <a:srgbClr val="0070C0"/>
                </a:solidFill>
                <a:latin typeface="Arial Black" panose="020B0A04020102020204" pitchFamily="34" charset="0"/>
              </a:rPr>
              <a:t>10% от общего количества земельных участков в год</a:t>
            </a:r>
            <a:r>
              <a:rPr lang="ru-RU" sz="14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)</a:t>
            </a:r>
          </a:p>
        </p:txBody>
      </p:sp>
      <p:cxnSp>
        <p:nvCxnSpPr>
          <p:cNvPr id="111" name="Прямая со стрелкой 110"/>
          <p:cNvCxnSpPr>
            <a:stCxn id="48" idx="3"/>
          </p:cNvCxnSpPr>
          <p:nvPr/>
        </p:nvCxnSpPr>
        <p:spPr>
          <a:xfrm>
            <a:off x="1313230" y="1984420"/>
            <a:ext cx="2823614" cy="125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 стрелкой 112"/>
          <p:cNvCxnSpPr>
            <a:stCxn id="47" idx="3"/>
            <a:endCxn id="49" idx="1"/>
          </p:cNvCxnSpPr>
          <p:nvPr/>
        </p:nvCxnSpPr>
        <p:spPr>
          <a:xfrm flipV="1">
            <a:off x="5292994" y="1978412"/>
            <a:ext cx="3317506" cy="37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Прямоугольник 49"/>
          <p:cNvSpPr/>
          <p:nvPr/>
        </p:nvSpPr>
        <p:spPr>
          <a:xfrm>
            <a:off x="1552619" y="4824873"/>
            <a:ext cx="240394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Заявление, фото и 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схема ЗУ 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5828801" y="4542248"/>
            <a:ext cx="211773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Рассмотрение и направление </a:t>
            </a:r>
          </a:p>
          <a:p>
            <a:pPr algn="ctr"/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заявления </a:t>
            </a:r>
          </a:p>
        </p:txBody>
      </p:sp>
      <p:sp>
        <p:nvSpPr>
          <p:cNvPr id="59" name="Прямоугольник 58"/>
          <p:cNvSpPr/>
          <p:nvPr/>
        </p:nvSpPr>
        <p:spPr>
          <a:xfrm>
            <a:off x="7881925" y="4236836"/>
            <a:ext cx="290762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1100" dirty="0">
                <a:cs typeface="Arial" panose="020B0604020202020204" pitchFamily="34" charset="0"/>
              </a:rPr>
              <a:t>рассмотрение и согласование: </a:t>
            </a:r>
            <a:r>
              <a:rPr lang="ru-RU" sz="1100" dirty="0"/>
              <a:t>отделы ЧС, земельных отношений, архитектуры и градостроительства и иные коммунальные организации </a:t>
            </a:r>
            <a:r>
              <a:rPr lang="ru-RU" sz="1100" dirty="0" smtClean="0"/>
              <a:t>города</a:t>
            </a:r>
            <a:endParaRPr lang="ru-RU" sz="1100" dirty="0">
              <a:cs typeface="Arial" panose="020B060402020202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003443" y="4959484"/>
            <a:ext cx="12218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СПК </a:t>
            </a:r>
            <a:r>
              <a:rPr lang="en-US" sz="1200" dirty="0" err="1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Aqjaiyq</a:t>
            </a:r>
            <a:endParaRPr lang="ru-RU" sz="1200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8542758" y="4956566"/>
            <a:ext cx="1614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АКИМАТ </a:t>
            </a:r>
            <a:endParaRPr lang="ru-RU" sz="1200" dirty="0" smtClean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  <a:p>
            <a:r>
              <a:rPr lang="ru-RU" sz="1200" dirty="0" err="1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г.УРАЛЬСК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 / КСК</a:t>
            </a:r>
            <a:endParaRPr lang="ru-RU" sz="1200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0930" y="5634249"/>
            <a:ext cx="1614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АКИМАТ</a:t>
            </a:r>
            <a:r>
              <a:rPr lang="ru-RU" sz="1200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</a:p>
          <a:p>
            <a:r>
              <a:rPr lang="ru-RU" sz="1200" dirty="0" err="1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г.УРАЛЬСК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 / КСК</a:t>
            </a:r>
            <a:endParaRPr lang="ru-RU" sz="1200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045903" y="5508261"/>
            <a:ext cx="1417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Предоставление </a:t>
            </a:r>
          </a:p>
          <a:p>
            <a:pPr algn="ctr"/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Земельных участков</a:t>
            </a:r>
          </a:p>
        </p:txBody>
      </p:sp>
      <p:sp>
        <p:nvSpPr>
          <p:cNvPr id="66" name="Прямоугольник 65"/>
          <p:cNvSpPr/>
          <p:nvPr/>
        </p:nvSpPr>
        <p:spPr>
          <a:xfrm>
            <a:off x="1797940" y="5869592"/>
            <a:ext cx="191330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1000" dirty="0">
                <a:latin typeface="Arial" panose="020B0604020202020204" pitchFamily="34" charset="0"/>
                <a:cs typeface="Arial" panose="020B0604020202020204" pitchFamily="34" charset="0"/>
              </a:rPr>
              <a:t>заключение договора купли-продажи права временного возмездного землепользования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8542758" y="5540620"/>
            <a:ext cx="19185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Заключение договора 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с предпринимателем</a:t>
            </a:r>
            <a:endParaRPr lang="ru-RU" sz="1200" b="1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003443" y="5719974"/>
            <a:ext cx="12218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СПК </a:t>
            </a:r>
            <a:r>
              <a:rPr lang="en-US" sz="120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Aqjaiyq</a:t>
            </a:r>
            <a:endParaRPr lang="ru-RU" sz="1200" dirty="0" smtClean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706898" y="5456080"/>
            <a:ext cx="2361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Передача ЗУ сроком на 7лет после </a:t>
            </a:r>
          </a:p>
          <a:p>
            <a:pPr algn="ctr"/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оложительного решении Комиссии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0" name="Прямая со стрелкой 69"/>
          <p:cNvCxnSpPr>
            <a:stCxn id="64" idx="3"/>
            <a:endCxn id="68" idx="1"/>
          </p:cNvCxnSpPr>
          <p:nvPr/>
        </p:nvCxnSpPr>
        <p:spPr>
          <a:xfrm flipV="1">
            <a:off x="1665475" y="5858474"/>
            <a:ext cx="2337968" cy="66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>
            <a:stCxn id="68" idx="3"/>
            <a:endCxn id="67" idx="1"/>
          </p:cNvCxnSpPr>
          <p:nvPr/>
        </p:nvCxnSpPr>
        <p:spPr>
          <a:xfrm>
            <a:off x="5225252" y="5858474"/>
            <a:ext cx="3317506" cy="53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 стрелкой 71"/>
          <p:cNvCxnSpPr>
            <a:stCxn id="87" idx="3"/>
            <a:endCxn id="60" idx="1"/>
          </p:cNvCxnSpPr>
          <p:nvPr/>
        </p:nvCxnSpPr>
        <p:spPr>
          <a:xfrm flipV="1">
            <a:off x="1727726" y="5097984"/>
            <a:ext cx="2275717" cy="12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>
            <a:stCxn id="60" idx="3"/>
            <a:endCxn id="63" idx="1"/>
          </p:cNvCxnSpPr>
          <p:nvPr/>
        </p:nvCxnSpPr>
        <p:spPr>
          <a:xfrm>
            <a:off x="5225252" y="5097984"/>
            <a:ext cx="3317506" cy="894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5454955" y="2774603"/>
            <a:ext cx="290360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(30 МРП + ежегодная аренда по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17 000 </a:t>
            </a:r>
            <a:r>
              <a:rPr lang="ru-RU" sz="1000" dirty="0" err="1">
                <a:latin typeface="Arial" panose="020B0604020202020204" pitchFamily="34" charset="0"/>
                <a:cs typeface="Arial" panose="020B0604020202020204" pitchFamily="34" charset="0"/>
              </a:rPr>
              <a:t>тг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. за 1 </a:t>
            </a:r>
            <a:r>
              <a:rPr lang="ru-RU" sz="1000" dirty="0" err="1">
                <a:latin typeface="Arial" panose="020B0604020202020204" pitchFamily="34" charset="0"/>
                <a:cs typeface="Arial" panose="020B0604020202020204" pitchFamily="34" charset="0"/>
              </a:rPr>
              <a:t>кв.м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5433300" y="5897441"/>
            <a:ext cx="290360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(20 МРП + ежегодная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аренда </a:t>
            </a: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17 000 </a:t>
            </a:r>
            <a:r>
              <a:rPr lang="ru-RU" sz="1000" dirty="0" err="1">
                <a:latin typeface="Arial" panose="020B0604020202020204" pitchFamily="34" charset="0"/>
                <a:cs typeface="Arial" panose="020B0604020202020204" pitchFamily="34" charset="0"/>
              </a:rPr>
              <a:t>тг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. за 1 </a:t>
            </a:r>
            <a:r>
              <a:rPr lang="ru-RU" sz="1000" dirty="0" err="1">
                <a:latin typeface="Arial" panose="020B0604020202020204" pitchFamily="34" charset="0"/>
                <a:cs typeface="Arial" panose="020B0604020202020204" pitchFamily="34" charset="0"/>
              </a:rPr>
              <a:t>кв.м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4127319867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Бегущая строка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Arial/Times New Roman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1847</TotalTime>
  <Words>384</Words>
  <Application>Microsoft Office PowerPoint</Application>
  <PresentationFormat>Произвольный</PresentationFormat>
  <Paragraphs>85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10" baseType="lpstr">
      <vt:lpstr>Candara</vt:lpstr>
      <vt:lpstr>MoolBoran</vt:lpstr>
      <vt:lpstr>Times New Roman</vt:lpstr>
      <vt:lpstr>Arial</vt:lpstr>
      <vt:lpstr>MS Mincho</vt:lpstr>
      <vt:lpstr>Arial Black</vt:lpstr>
      <vt:lpstr>Roboto Slab</vt:lpstr>
      <vt:lpstr>template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презентаций СПК "ОРАЛ"</dc:title>
  <dc:creator>Пузан Денис Андреевич</dc:creator>
  <cp:lastModifiedBy>SPK Oral2</cp:lastModifiedBy>
  <cp:revision>136</cp:revision>
  <dcterms:modified xsi:type="dcterms:W3CDTF">2020-05-12T06:01:46Z</dcterms:modified>
</cp:coreProperties>
</file>